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Alfa Slab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0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6936">
          <p15:clr>
            <a:srgbClr val="A4A3A4"/>
          </p15:clr>
        </p15:guide>
        <p15:guide id="4" pos="744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jyk3Vq88N7+RjP+tvTnoKgFH3T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FC9DA8-F027-4447-8B8B-77657066D0BF}">
  <a:tblStyle styleId="{E2FC9DA8-F027-4447-8B8B-77657066D0B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0" orient="horz"/>
        <p:guide pos="3408" orient="horz"/>
        <p:guide pos="6936"/>
        <p:guide pos="7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AlfaSlabOne-regular.fntdata"/><Relationship Id="rId16" Type="http://schemas.openxmlformats.org/officeDocument/2006/relationships/font" Target="fonts/ProximaNov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9e79926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79e79926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79e79926b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345800e494d_0_594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g345800e494d_0_594"/>
          <p:cNvSpPr txBox="1"/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6" name="Google Shape;16;g345800e494d_0_594"/>
          <p:cNvSpPr txBox="1"/>
          <p:nvPr>
            <p:ph idx="1" type="subTitle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7" name="Google Shape;17;g345800e494d_0_5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5800e494d_0_618"/>
          <p:cNvSpPr txBox="1"/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g345800e494d_0_6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800e494d_0_621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g345800e494d_0_62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g345800e494d_0_621"/>
          <p:cNvSpPr txBox="1"/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76" name="Google Shape;76;g345800e494d_0_621"/>
          <p:cNvSpPr txBox="1"/>
          <p:nvPr>
            <p:ph idx="1" type="subTitle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g345800e494d_0_621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g345800e494d_0_6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5800e494d_0_628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81" name="Google Shape;81;g345800e494d_0_6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5800e494d_0_631"/>
          <p:cNvSpPr txBox="1"/>
          <p:nvPr>
            <p:ph hasCustomPrompt="1" type="title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g345800e494d_0_631"/>
          <p:cNvSpPr txBox="1"/>
          <p:nvPr>
            <p:ph idx="1" type="body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5" name="Google Shape;85;g345800e494d_0_6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5800e494d_0_6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45800e494d_0_637"/>
          <p:cNvSpPr/>
          <p:nvPr/>
        </p:nvSpPr>
        <p:spPr>
          <a:xfrm>
            <a:off x="489189" y="1119031"/>
            <a:ext cx="4620000" cy="4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345800e494d_0_637"/>
          <p:cNvSpPr/>
          <p:nvPr/>
        </p:nvSpPr>
        <p:spPr>
          <a:xfrm rot="-1790987">
            <a:off x="8683714" y="941128"/>
            <a:ext cx="2987779" cy="298777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g345800e494d_0_637"/>
          <p:cNvSpPr/>
          <p:nvPr/>
        </p:nvSpPr>
        <p:spPr>
          <a:xfrm>
            <a:off x="910048" y="4780992"/>
            <a:ext cx="546000" cy="54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g345800e494d_0_637"/>
          <p:cNvSpPr txBox="1"/>
          <p:nvPr>
            <p:ph type="title"/>
          </p:nvPr>
        </p:nvSpPr>
        <p:spPr>
          <a:xfrm>
            <a:off x="1170432" y="1399032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345800e494d_0_637"/>
          <p:cNvSpPr txBox="1"/>
          <p:nvPr>
            <p:ph idx="1" type="body"/>
          </p:nvPr>
        </p:nvSpPr>
        <p:spPr>
          <a:xfrm>
            <a:off x="5788152" y="1527048"/>
            <a:ext cx="51114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g345800e494d_0_6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345800e494d_0_6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g345800e494d_0_6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inhoud 2 kleine afbeeldingen">
  <p:cSld name="Titel en inhoud 2 kleine afbeeldinge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45800e494d_0_646"/>
          <p:cNvSpPr/>
          <p:nvPr>
            <p:ph idx="2" type="pic"/>
          </p:nvPr>
        </p:nvSpPr>
        <p:spPr>
          <a:xfrm>
            <a:off x="7200479" y="1150210"/>
            <a:ext cx="2207100" cy="22041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g345800e494d_0_646"/>
          <p:cNvSpPr/>
          <p:nvPr>
            <p:ph idx="3" type="pic"/>
          </p:nvPr>
        </p:nvSpPr>
        <p:spPr>
          <a:xfrm>
            <a:off x="8444632" y="2579683"/>
            <a:ext cx="3096900" cy="30969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g345800e494d_0_646"/>
          <p:cNvSpPr txBox="1"/>
          <p:nvPr>
            <p:ph type="title"/>
          </p:nvPr>
        </p:nvSpPr>
        <p:spPr>
          <a:xfrm>
            <a:off x="539496" y="365124"/>
            <a:ext cx="58065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345800e494d_0_646"/>
          <p:cNvSpPr txBox="1"/>
          <p:nvPr>
            <p:ph idx="1" type="body"/>
          </p:nvPr>
        </p:nvSpPr>
        <p:spPr>
          <a:xfrm>
            <a:off x="539496" y="1825625"/>
            <a:ext cx="58065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g345800e494d_0_64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345800e494d_0_6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345800e494d_0_6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5" name="Google Shape;35;g345800e494d_0_646"/>
          <p:cNvSpPr/>
          <p:nvPr/>
        </p:nvSpPr>
        <p:spPr>
          <a:xfrm>
            <a:off x="10249620" y="1555068"/>
            <a:ext cx="819300" cy="79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g345800e494d_0_646"/>
          <p:cNvSpPr/>
          <p:nvPr/>
        </p:nvSpPr>
        <p:spPr>
          <a:xfrm>
            <a:off x="7590089" y="4034393"/>
            <a:ext cx="876600" cy="876600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iting">
  <p:cSld name="Afsluiting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45800e494d_0_656"/>
          <p:cNvSpPr/>
          <p:nvPr/>
        </p:nvSpPr>
        <p:spPr>
          <a:xfrm>
            <a:off x="707393" y="847600"/>
            <a:ext cx="4620000" cy="4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g345800e494d_0_656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345800e494d_0_656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345800e494d_0_656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g345800e494d_0_656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345800e494d_0_656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345800e494d_0_656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345800e494d_0_656"/>
          <p:cNvSpPr txBox="1"/>
          <p:nvPr>
            <p:ph type="title"/>
          </p:nvPr>
        </p:nvSpPr>
        <p:spPr>
          <a:xfrm>
            <a:off x="1389888" y="1234440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345800e494d_0_656"/>
          <p:cNvSpPr txBox="1"/>
          <p:nvPr>
            <p:ph idx="10" type="dt"/>
          </p:nvPr>
        </p:nvSpPr>
        <p:spPr>
          <a:xfrm>
            <a:off x="1682496" y="6356350"/>
            <a:ext cx="154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345800e494d_0_656"/>
          <p:cNvSpPr txBox="1"/>
          <p:nvPr>
            <p:ph idx="11" type="ftr"/>
          </p:nvPr>
        </p:nvSpPr>
        <p:spPr>
          <a:xfrm>
            <a:off x="6099048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345800e494d_0_656"/>
          <p:cNvSpPr txBox="1"/>
          <p:nvPr>
            <p:ph idx="12" type="sldNum"/>
          </p:nvPr>
        </p:nvSpPr>
        <p:spPr>
          <a:xfrm>
            <a:off x="10506456" y="6356350"/>
            <a:ext cx="85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9" name="Google Shape;49;g345800e494d_0_656"/>
          <p:cNvSpPr txBox="1"/>
          <p:nvPr>
            <p:ph idx="1" type="body"/>
          </p:nvPr>
        </p:nvSpPr>
        <p:spPr>
          <a:xfrm>
            <a:off x="6665976" y="2551176"/>
            <a:ext cx="47091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800e494d_0_599"/>
          <p:cNvSpPr txBox="1"/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g345800e494d_0_5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5800e494d_0_6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5" name="Google Shape;55;g345800e494d_0_60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g345800e494d_0_6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5800e494d_0_60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9" name="Google Shape;59;g345800e494d_0_60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0" name="Google Shape;60;g345800e494d_0_60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1" name="Google Shape;61;g345800e494d_0_6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5800e494d_0_6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4" name="Google Shape;64;g345800e494d_0_6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5800e494d_0_614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7" name="Google Shape;67;g345800e494d_0_614"/>
          <p:cNvSpPr txBox="1"/>
          <p:nvPr>
            <p:ph idx="1" type="body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8" name="Google Shape;68;g345800e494d_0_6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45800e494d_0_5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1" name="Google Shape;11;g345800e494d_0_59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Google Shape;12;g345800e494d_0_5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9e79926b2_0_0"/>
          <p:cNvSpPr txBox="1"/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3"/>
              <a:buFont typeface="Twentieth Century"/>
              <a:buNone/>
            </a:pPr>
            <a:r>
              <a:rPr lang="nl-NL">
                <a:solidFill>
                  <a:srgbClr val="F67F21"/>
                </a:solidFill>
              </a:rPr>
              <a:t>Informatie</a:t>
            </a:r>
            <a:br>
              <a:rPr lang="nl-NL">
                <a:solidFill>
                  <a:srgbClr val="F67F21"/>
                </a:solidFill>
              </a:rPr>
            </a:br>
            <a:r>
              <a:rPr lang="nl-NL">
                <a:solidFill>
                  <a:srgbClr val="F67F21"/>
                </a:solidFill>
              </a:rPr>
              <a:t>over de </a:t>
            </a:r>
            <a:br>
              <a:rPr lang="nl-NL">
                <a:solidFill>
                  <a:srgbClr val="F67F21"/>
                </a:solidFill>
              </a:rPr>
            </a:br>
            <a:r>
              <a:rPr lang="nl-NL">
                <a:solidFill>
                  <a:srgbClr val="F67F21"/>
                </a:solidFill>
              </a:rPr>
              <a:t>oudervereniging</a:t>
            </a:r>
            <a:endParaRPr>
              <a:solidFill>
                <a:srgbClr val="F67F21"/>
              </a:solidFill>
            </a:endParaRPr>
          </a:p>
        </p:txBody>
      </p:sp>
      <p:pic>
        <p:nvPicPr>
          <p:cNvPr id="94" name="Google Shape;94;g379e79926b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97" y="3115100"/>
            <a:ext cx="3348500" cy="34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539495" y="365124"/>
            <a:ext cx="8542859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NL"/>
              <a:t>Voorstellen </a:t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539500" y="1477600"/>
            <a:ext cx="79050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De Oudervereniging heeft een driekoppig bestuur:</a:t>
            </a: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r>
              <a:rPr lang="nl-NL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>
                <a:latin typeface="Calibri"/>
                <a:ea typeface="Calibri"/>
                <a:cs typeface="Calibri"/>
                <a:sym typeface="Calibri"/>
              </a:rPr>
              <a:t>Voorzitter: Margot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/>
              <a:t>- </a:t>
            </a:r>
            <a:r>
              <a:rPr lang="nl-NL">
                <a:latin typeface="Calibri"/>
                <a:ea typeface="Calibri"/>
                <a:cs typeface="Calibri"/>
                <a:sym typeface="Calibri"/>
              </a:rPr>
              <a:t>Secretaris: Lize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- Penningmeester: Marloes</a:t>
            </a: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r>
              <a:rPr lang="nl-NL">
                <a:latin typeface="Calibri"/>
                <a:ea typeface="Calibri"/>
                <a:cs typeface="Calibri"/>
                <a:sym typeface="Calibri"/>
              </a:rPr>
              <a:t>Vanuit iedere groep zijn er 2 groepsouders die in de oudervereniging zitten:</a:t>
            </a: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r>
              <a:rPr lang="nl-NL">
                <a:latin typeface="Calibri"/>
                <a:ea typeface="Calibri"/>
                <a:cs typeface="Calibri"/>
                <a:sym typeface="Calibri"/>
              </a:rPr>
              <a:t>- groep 1/2: Ilona en Jill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- groep 2/3: Danique en Hebe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- groep 4/5: Annemarie en Michelle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- groep 6/7: Davinia en Moniek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- groep 7/8: Yvonne en Elke</a:t>
            </a:r>
            <a:endParaRPr/>
          </a:p>
        </p:txBody>
      </p:sp>
      <p:pic>
        <p:nvPicPr>
          <p:cNvPr descr="jongen die kijkt naar kaart op de muur" id="102" name="Google Shape;102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1" l="0" r="0" t="72"/>
          <a:stretch/>
        </p:blipFill>
        <p:spPr>
          <a:xfrm>
            <a:off x="7049877" y="1477594"/>
            <a:ext cx="2207046" cy="2204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ngen die speelt met ruimteschepen" id="103" name="Google Shape;103;p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539495" y="365124"/>
            <a:ext cx="8542859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NL"/>
              <a:t>Activiteiten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539501" y="1477600"/>
            <a:ext cx="7522800" cy="52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De oudervereniging organiseert samen met de leerkrachten verschillende activiteiten. De kinderen </a:t>
            </a: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r>
              <a:rPr lang="nl-NL">
                <a:latin typeface="Calibri"/>
                <a:ea typeface="Calibri"/>
                <a:cs typeface="Calibri"/>
                <a:sym typeface="Calibri"/>
              </a:rPr>
              <a:t>kijken altijd uit naar deze leuke momenten op school. </a:t>
            </a: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r>
              <a:rPr lang="nl-NL">
                <a:latin typeface="Calibri"/>
                <a:ea typeface="Calibri"/>
                <a:cs typeface="Calibri"/>
                <a:sym typeface="Calibri"/>
              </a:rPr>
              <a:t>Vanuit de ouderbijdrage wordt dit gefinancierd:</a:t>
            </a:r>
            <a:br>
              <a:rPr lang="nl-NL">
                <a:latin typeface="Calibri"/>
                <a:ea typeface="Calibri"/>
                <a:cs typeface="Calibri"/>
                <a:sym typeface="Calibri"/>
              </a:rPr>
            </a:b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719999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Sinterklaas</a:t>
            </a:r>
            <a:endParaRPr/>
          </a:p>
          <a:p>
            <a:pPr indent="-285750" lvl="0" marL="719999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Kerstmis</a:t>
            </a:r>
            <a:endParaRPr/>
          </a:p>
          <a:p>
            <a:pPr indent="-285750" lvl="0" marL="719999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Carnaval</a:t>
            </a:r>
            <a:endParaRPr/>
          </a:p>
          <a:p>
            <a:pPr indent="-285750" lvl="0" marL="719999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Koningsspelen</a:t>
            </a:r>
            <a:endParaRPr/>
          </a:p>
          <a:p>
            <a:pPr indent="-285750" lvl="0" marL="719999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Schoolreisje </a:t>
            </a:r>
            <a:endParaRPr/>
          </a:p>
          <a:p>
            <a:pPr indent="-285750" lvl="0" marL="719999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Juffen- en meesterdag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ongen die kijkt naar kaart op de muur" id="112" name="Google Shape;112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1" l="0" r="0" t="72"/>
          <a:stretch/>
        </p:blipFill>
        <p:spPr>
          <a:xfrm>
            <a:off x="7363502" y="1477594"/>
            <a:ext cx="2207046" cy="220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meisje die een boek leest op traptreden" id="114" name="Google Shape;114;p5"/>
          <p:cNvPicPr preferRelativeResize="0"/>
          <p:nvPr/>
        </p:nvPicPr>
        <p:blipFill rotWithShape="1">
          <a:blip r:embed="rId4">
            <a:alphaModFix/>
          </a:blip>
          <a:srcRect b="23" l="0" r="0" t="22"/>
          <a:stretch/>
        </p:blipFill>
        <p:spPr>
          <a:xfrm>
            <a:off x="8062261" y="2803474"/>
            <a:ext cx="3797205" cy="3655194"/>
          </a:xfrm>
          <a:custGeom>
            <a:rect b="b" l="l" r="r" t="t"/>
            <a:pathLst>
              <a:path extrusionOk="0" h="3096807" w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539495" y="365124"/>
            <a:ext cx="8542859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nl-NL"/>
              <a:t>Financiën</a:t>
            </a:r>
            <a:endParaRPr/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467576" y="1535650"/>
            <a:ext cx="6582300" cy="4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Vrijwillige bijdrage blijft € 30 per kind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Extra bijdrage altijd welkom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De textielcontainers zijn en blijven goud waard. Afgelopen schooljaar hebben we meer dan €1000 ontvangen! Dus blijf deze promoten. 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nl-NL"/>
              <a:t>W</a:t>
            </a:r>
            <a:r>
              <a:rPr lang="nl-NL">
                <a:latin typeface="Calibri"/>
                <a:ea typeface="Calibri"/>
                <a:cs typeface="Calibri"/>
                <a:sym typeface="Calibri"/>
              </a:rPr>
              <a:t>e hopen dat iedereen de vrijwillige ouderbijdrage blijft betalen.</a:t>
            </a:r>
            <a:r>
              <a:rPr lang="nl-NL"/>
              <a:t> D</a:t>
            </a:r>
            <a:r>
              <a:rPr lang="nl-NL">
                <a:latin typeface="Calibri"/>
                <a:ea typeface="Calibri"/>
                <a:cs typeface="Calibri"/>
                <a:sym typeface="Calibri"/>
              </a:rPr>
              <a:t>e kosten zijn enorm gestegen.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Kascontrole op een woensdag in september 2026: wie heeft er 45 minuten tijd hiervoor?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ongen die kijkt naar kaart op de muur" id="122" name="Google Shape;122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1" l="0" r="0" t="72"/>
          <a:stretch/>
        </p:blipFill>
        <p:spPr>
          <a:xfrm>
            <a:off x="7049877" y="1477594"/>
            <a:ext cx="2207046" cy="220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meisje die een boek leest op traptreden" id="124" name="Google Shape;124;p6"/>
          <p:cNvPicPr preferRelativeResize="0"/>
          <p:nvPr/>
        </p:nvPicPr>
        <p:blipFill rotWithShape="1">
          <a:blip r:embed="rId4">
            <a:alphaModFix/>
          </a:blip>
          <a:srcRect b="23" l="0" r="0" t="22"/>
          <a:stretch/>
        </p:blipFill>
        <p:spPr>
          <a:xfrm>
            <a:off x="8221311" y="2873049"/>
            <a:ext cx="3793589" cy="3654232"/>
          </a:xfrm>
          <a:custGeom>
            <a:rect b="b" l="l" r="r" t="t"/>
            <a:pathLst>
              <a:path extrusionOk="0" h="3096807" w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888888"/>
                </a:solidFill>
              </a:rPr>
              <a:t>ALV</a:t>
            </a:r>
            <a:endParaRPr/>
          </a:p>
        </p:txBody>
      </p:sp>
      <p:sp>
        <p:nvSpPr>
          <p:cNvPr id="130" name="Google Shape;13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962925" y="367500"/>
            <a:ext cx="82236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32" name="Google Shape;132;p7"/>
          <p:cNvGraphicFramePr/>
          <p:nvPr/>
        </p:nvGraphicFramePr>
        <p:xfrm>
          <a:off x="567113" y="6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{E2FC9DA8-F027-4447-8B8B-77657066D0BF}</a:tableStyleId>
              </a:tblPr>
              <a:tblGrid>
                <a:gridCol w="3315625"/>
                <a:gridCol w="1545925"/>
                <a:gridCol w="508525"/>
                <a:gridCol w="4129250"/>
                <a:gridCol w="1729000"/>
              </a:tblGrid>
              <a:tr h="3978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Begroting oudervereniging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978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nl-NL" sz="1400" u="none" cap="none" strike="noStrik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2025-2026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nl-NL" sz="1400" u="none" cap="none" strike="noStrik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inkomsten</a:t>
                      </a:r>
                      <a:endParaRPr i="1" sz="1400" u="none" cap="none" strike="noStrik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nl-NL" sz="1400" u="none" cap="none" strike="noStrik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uitgaven</a:t>
                      </a:r>
                      <a:endParaRPr i="1" sz="1400" u="none" cap="none" strike="noStrik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Ouderbijdrage (110x)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€ 3.300,00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Sinterklaas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€ 150,00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Ouderbijdrage €20 (4x)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€ 80,00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Pieten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Sinterklaascadeaus</a:t>
                      </a: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 klassen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€ 125,00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Textielcontainer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€ 1.200,00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Kerstmis/Oud&amp;Nieuw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RaboClubkas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€ 120,00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Carnaval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ouderbijdrage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Koningsspelen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€ 50,00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Schoolreisje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€ 3.825,00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Cadeaus/ijs juffen- en meesterdag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Gala groep 8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Diversen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€ 150,00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Bankkosten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nl-NL" sz="1300" u="none" cap="none" strike="noStrik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TOTAAL</a:t>
                      </a:r>
                      <a:endParaRPr b="1" sz="1300" u="none" cap="none" strike="noStrik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€ 4.900,00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nl-NL" sz="1300" u="none" cap="none" strike="noStrik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TOTAAL</a:t>
                      </a:r>
                      <a:endParaRPr b="1" sz="1300" u="none" cap="none" strike="noStrik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NL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€ 4.900,00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1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1" lang="nl-NL" sz="5400">
                <a:latin typeface="Calibri"/>
                <a:ea typeface="Calibri"/>
                <a:cs typeface="Calibri"/>
                <a:sym typeface="Calibri"/>
              </a:rPr>
              <a:t>Bedankt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7450975" y="2356800"/>
            <a:ext cx="4293600" cy="30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nl-NL" sz="36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We hopen je komend</a:t>
            </a:r>
            <a:r>
              <a:rPr i="1" lang="nl-NL" sz="36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schooljaar </a:t>
            </a:r>
            <a:r>
              <a:rPr b="0" i="1" lang="nl-NL" sz="36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als hulpouder </a:t>
            </a:r>
            <a:endParaRPr b="0" i="1" sz="3600" u="none" cap="none" strike="noStrik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nl-NL" sz="36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te zien </a:t>
            </a:r>
            <a:r>
              <a:rPr i="1" lang="nl-NL" sz="36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bij een van de activiteiten.</a:t>
            </a:r>
            <a:endParaRPr b="0" i="1" sz="3600" u="none" cap="none" strike="noStrik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2022-08-23T18:54:20Z</dcterms:created>
  <dc:creator>Marloes van Schijndel - van den Brand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